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9"/>
  </p:notesMasterIdLst>
  <p:sldIdLst>
    <p:sldId id="256" r:id="rId5"/>
    <p:sldId id="257" r:id="rId6"/>
    <p:sldId id="258" r:id="rId7"/>
    <p:sldId id="259" r:id="rId8"/>
    <p:sldId id="261" r:id="rId9"/>
    <p:sldId id="262" r:id="rId10"/>
    <p:sldId id="265" r:id="rId11"/>
    <p:sldId id="269" r:id="rId12"/>
    <p:sldId id="264" r:id="rId13"/>
    <p:sldId id="268" r:id="rId14"/>
    <p:sldId id="273" r:id="rId15"/>
    <p:sldId id="272" r:id="rId16"/>
    <p:sldId id="271" r:id="rId17"/>
    <p:sldId id="267" r:id="rId18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2131B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0" autoAdjust="0"/>
    <p:restoredTop sz="94710" autoAdjust="0"/>
  </p:normalViewPr>
  <p:slideViewPr>
    <p:cSldViewPr snapToGrid="0">
      <p:cViewPr>
        <p:scale>
          <a:sx n="75" d="100"/>
          <a:sy n="75" d="100"/>
        </p:scale>
        <p:origin x="43" y="91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3" d="100"/>
          <a:sy n="63" d="100"/>
        </p:scale>
        <p:origin x="3206" y="7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F330D3-5ABA-4B73-9138-35A268EAF532}" type="datetimeFigureOut">
              <a:rPr lang="ru-RU" smtClean="0"/>
              <a:t>05.06.2025</a:t>
            </a:fld>
            <a:endParaRPr lang="ru-RU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ru-RU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26A9F0-68D3-4E15-BD2B-C90A5F44309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694015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26A9F0-68D3-4E15-BD2B-C90A5F443096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149240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BFBF0AA-1BC1-8768-F370-360396650B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l-PL"/>
              <a:t>Kliknij, aby edytować styl</a:t>
            </a:r>
            <a:endParaRPr lang="ru-RU"/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AB6B6906-3AA1-425F-EA36-DF89FAF321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/>
              <a:t>Kliknij, aby edytować styl wzorca podtytułu</a:t>
            </a:r>
            <a:endParaRPr lang="ru-RU"/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624C4AAC-4386-EE49-0B87-20AE0726A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72B4F-83BF-4A0A-B838-8143717F8FD1}" type="datetimeFigureOut">
              <a:rPr lang="ru-RU" smtClean="0"/>
              <a:t>05.06.2025</a:t>
            </a:fld>
            <a:endParaRPr lang="ru-RU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44C04523-5198-09F8-8177-FED4911DBC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7365E896-A850-C38D-4F28-B64C6C700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5544C2-10DA-4559-8023-39DC3F04CB0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697048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0663A8C-1A9A-3AB9-EB72-A3596085B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ru-RU"/>
          </a:p>
        </p:txBody>
      </p:sp>
      <p:sp>
        <p:nvSpPr>
          <p:cNvPr id="3" name="Symbol zastępczy tytułu pionowego 2">
            <a:extLst>
              <a:ext uri="{FF2B5EF4-FFF2-40B4-BE49-F238E27FC236}">
                <a16:creationId xmlns:a16="http://schemas.microsoft.com/office/drawing/2014/main" id="{9083972C-9DBE-39E1-828C-A321D81332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ru-RU"/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E13CFDD4-0140-6E69-302D-B663EF8956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72B4F-83BF-4A0A-B838-8143717F8FD1}" type="datetimeFigureOut">
              <a:rPr lang="ru-RU" smtClean="0"/>
              <a:t>05.06.2025</a:t>
            </a:fld>
            <a:endParaRPr lang="ru-RU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3F8C094E-C85F-F754-1C4F-FC1BB67D96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0CB85578-4BAB-36DE-F8D7-39D955903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5544C2-10DA-4559-8023-39DC3F04CB0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876027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>
            <a:extLst>
              <a:ext uri="{FF2B5EF4-FFF2-40B4-BE49-F238E27FC236}">
                <a16:creationId xmlns:a16="http://schemas.microsoft.com/office/drawing/2014/main" id="{03858D70-59F0-A86D-49BF-09E36E5634A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l-PL"/>
              <a:t>Kliknij, aby edytować styl</a:t>
            </a:r>
            <a:endParaRPr lang="ru-RU"/>
          </a:p>
        </p:txBody>
      </p:sp>
      <p:sp>
        <p:nvSpPr>
          <p:cNvPr id="3" name="Symbol zastępczy tytułu pionowego 2">
            <a:extLst>
              <a:ext uri="{FF2B5EF4-FFF2-40B4-BE49-F238E27FC236}">
                <a16:creationId xmlns:a16="http://schemas.microsoft.com/office/drawing/2014/main" id="{93446244-BE7D-38AB-B5C5-BA5FD483E2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ru-RU"/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B1B09CFB-A1E5-3DA9-050D-D942B61392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72B4F-83BF-4A0A-B838-8143717F8FD1}" type="datetimeFigureOut">
              <a:rPr lang="ru-RU" smtClean="0"/>
              <a:t>05.06.2025</a:t>
            </a:fld>
            <a:endParaRPr lang="ru-RU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38117BE0-6DFC-1688-2AA6-50F5F23C4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DE34B9B0-8467-AFFE-6DEA-2F8B0749D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5544C2-10DA-4559-8023-39DC3F04CB0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852005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D0F898AE-25EC-7F8E-A27B-7EC4A3A8D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ru-RU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E06EFE-3EE7-A73B-4B87-55DF9739B7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ru-RU"/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24BF45B6-DC6F-0E75-7FC6-6554285688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72B4F-83BF-4A0A-B838-8143717F8FD1}" type="datetimeFigureOut">
              <a:rPr lang="ru-RU" smtClean="0"/>
              <a:t>05.06.2025</a:t>
            </a:fld>
            <a:endParaRPr lang="ru-RU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0EC25EA5-834E-762B-8F16-3C23C02E7F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247F37E3-F523-28E8-F583-3E70A3E38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5544C2-10DA-4559-8023-39DC3F04CB04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62760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10DE0DD-3A7B-100C-5D78-1120EA18E5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l-PL"/>
              <a:t>Kliknij, aby edytować styl</a:t>
            </a:r>
            <a:endParaRPr lang="ru-RU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2ACE3DAC-68E9-01E5-B4A1-FC909AC516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2716D914-4996-28EF-7996-51147E9E08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72B4F-83BF-4A0A-B838-8143717F8FD1}" type="datetimeFigureOut">
              <a:rPr lang="ru-RU" smtClean="0"/>
              <a:t>05.06.2025</a:t>
            </a:fld>
            <a:endParaRPr lang="ru-RU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A09E1759-685C-C7F1-30FB-7963FC09FA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AEA5BE48-B9F2-DD86-8F5A-B7CDE58721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5544C2-10DA-4559-8023-39DC3F04CB0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165509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DCDA93B-BF9F-8EA5-9F30-409E02A3B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ru-RU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696010F8-D64E-E3D5-7A57-2A888E2657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ru-RU"/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5F666584-6F71-D8D9-8C4B-1C74701D8D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ru-RU"/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A699B54E-3239-B48A-403E-30B7408438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72B4F-83BF-4A0A-B838-8143717F8FD1}" type="datetimeFigureOut">
              <a:rPr lang="ru-RU" smtClean="0"/>
              <a:t>05.06.2025</a:t>
            </a:fld>
            <a:endParaRPr lang="ru-RU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1CDEEEB6-CBF4-E4A7-C05F-38D2962829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7134331C-B079-FB3F-800A-1F58B3BEE8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5544C2-10DA-4559-8023-39DC3F04CB0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739040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209CE92-650C-23EE-2DA0-03E945195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l-PL"/>
              <a:t>Kliknij, aby edytować styl</a:t>
            </a:r>
            <a:endParaRPr lang="ru-RU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5D6443CE-571A-5C9A-4A1E-E6BD788AAD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53C0285A-3FD4-928F-E0A3-236B9E79C1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ru-RU"/>
          </a:p>
        </p:txBody>
      </p:sp>
      <p:sp>
        <p:nvSpPr>
          <p:cNvPr id="5" name="Symbol zastępczy tekstu 4">
            <a:extLst>
              <a:ext uri="{FF2B5EF4-FFF2-40B4-BE49-F238E27FC236}">
                <a16:creationId xmlns:a16="http://schemas.microsoft.com/office/drawing/2014/main" id="{9D3FFD67-A95F-D6B0-2435-F6FC9605E5B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Symbol zastępczy zawartości 5">
            <a:extLst>
              <a:ext uri="{FF2B5EF4-FFF2-40B4-BE49-F238E27FC236}">
                <a16:creationId xmlns:a16="http://schemas.microsoft.com/office/drawing/2014/main" id="{81D75EDB-6619-C29B-443D-F37347670C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ru-RU"/>
          </a:p>
        </p:txBody>
      </p:sp>
      <p:sp>
        <p:nvSpPr>
          <p:cNvPr id="7" name="Symbol zastępczy daty 6">
            <a:extLst>
              <a:ext uri="{FF2B5EF4-FFF2-40B4-BE49-F238E27FC236}">
                <a16:creationId xmlns:a16="http://schemas.microsoft.com/office/drawing/2014/main" id="{37F1DE2F-C08C-2BE4-EC99-8E25ED4A9B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72B4F-83BF-4A0A-B838-8143717F8FD1}" type="datetimeFigureOut">
              <a:rPr lang="ru-RU" smtClean="0"/>
              <a:t>05.06.2025</a:t>
            </a:fld>
            <a:endParaRPr lang="ru-RU"/>
          </a:p>
        </p:txBody>
      </p:sp>
      <p:sp>
        <p:nvSpPr>
          <p:cNvPr id="8" name="Symbol zastępczy stopki 7">
            <a:extLst>
              <a:ext uri="{FF2B5EF4-FFF2-40B4-BE49-F238E27FC236}">
                <a16:creationId xmlns:a16="http://schemas.microsoft.com/office/drawing/2014/main" id="{7FB07BC3-5C30-6836-27E4-4A4943185C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ymbol zastępczy numeru slajdu 8">
            <a:extLst>
              <a:ext uri="{FF2B5EF4-FFF2-40B4-BE49-F238E27FC236}">
                <a16:creationId xmlns:a16="http://schemas.microsoft.com/office/drawing/2014/main" id="{73E3A1AC-7711-A450-8833-41F5CE4264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5544C2-10DA-4559-8023-39DC3F04CB0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741826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43BF39A-C8F1-6839-87C8-7754EAC93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ru-RU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437EAECE-DD04-0962-A91A-F5C22F7DE9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72B4F-83BF-4A0A-B838-8143717F8FD1}" type="datetimeFigureOut">
              <a:rPr lang="ru-RU" smtClean="0"/>
              <a:t>05.06.2025</a:t>
            </a:fld>
            <a:endParaRPr lang="ru-RU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D6689128-D2EE-01B5-4EF5-96AE250358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FA61EAF6-4946-E989-F141-3498D3F01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5544C2-10DA-4559-8023-39DC3F04CB0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555851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daty 1">
            <a:extLst>
              <a:ext uri="{FF2B5EF4-FFF2-40B4-BE49-F238E27FC236}">
                <a16:creationId xmlns:a16="http://schemas.microsoft.com/office/drawing/2014/main" id="{452BCC1D-F563-F8A5-A1B5-3FE77A59FE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72B4F-83BF-4A0A-B838-8143717F8FD1}" type="datetimeFigureOut">
              <a:rPr lang="ru-RU" smtClean="0"/>
              <a:t>05.06.2025</a:t>
            </a:fld>
            <a:endParaRPr lang="ru-RU"/>
          </a:p>
        </p:txBody>
      </p:sp>
      <p:sp>
        <p:nvSpPr>
          <p:cNvPr id="3" name="Symbol zastępczy stopki 2">
            <a:extLst>
              <a:ext uri="{FF2B5EF4-FFF2-40B4-BE49-F238E27FC236}">
                <a16:creationId xmlns:a16="http://schemas.microsoft.com/office/drawing/2014/main" id="{F676EEB3-CF79-3C56-FFEC-6AAB11DFC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1DAF84C1-A5C5-3562-D9C6-46E01FB269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5544C2-10DA-4559-8023-39DC3F04CB0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619981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245E5E5-5A4C-73CC-2B09-BC9C020F86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  <a:endParaRPr lang="ru-RU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CA8CBBEE-7E04-8083-566B-02B4A05E6A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ru-RU"/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F7365CA0-632D-6E9D-F6CA-97B9FF5869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0E99FC3A-E4E7-C384-857D-12F051D652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72B4F-83BF-4A0A-B838-8143717F8FD1}" type="datetimeFigureOut">
              <a:rPr lang="ru-RU" smtClean="0"/>
              <a:t>05.06.2025</a:t>
            </a:fld>
            <a:endParaRPr lang="ru-RU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4C22647A-BE8D-0867-2FDA-2C31D8AFEE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AFF8F176-21E2-CDC7-4BB7-845BED19F8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5544C2-10DA-4559-8023-39DC3F04CB0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791436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07BDD78-023A-8954-DD24-DE4C417D9B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  <a:endParaRPr lang="ru-RU"/>
          </a:p>
        </p:txBody>
      </p:sp>
      <p:sp>
        <p:nvSpPr>
          <p:cNvPr id="3" name="Symbol zastępczy obrazu 2">
            <a:extLst>
              <a:ext uri="{FF2B5EF4-FFF2-40B4-BE49-F238E27FC236}">
                <a16:creationId xmlns:a16="http://schemas.microsoft.com/office/drawing/2014/main" id="{CE1AD528-8075-41E2-0C9E-73C074B947B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8AB1549A-643B-D28C-AF9B-71891509F3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7B75C42E-EB2C-4E5A-2C32-C5B38B5E98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72B4F-83BF-4A0A-B838-8143717F8FD1}" type="datetimeFigureOut">
              <a:rPr lang="ru-RU" smtClean="0"/>
              <a:t>05.06.2025</a:t>
            </a:fld>
            <a:endParaRPr lang="ru-RU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B54C062D-185C-5AE3-EF74-9ECB757B50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30DA9C98-59DC-7099-8689-7E79D512C0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5544C2-10DA-4559-8023-39DC3F04CB0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156281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ytułu 1">
            <a:extLst>
              <a:ext uri="{FF2B5EF4-FFF2-40B4-BE49-F238E27FC236}">
                <a16:creationId xmlns:a16="http://schemas.microsoft.com/office/drawing/2014/main" id="{8945D976-D88E-F10F-2925-720783E9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 dirty="0"/>
              <a:t>Kliknij, aby edytować styl</a:t>
            </a:r>
            <a:endParaRPr lang="ru-RU" dirty="0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48C8ED44-1B6F-5B65-CDD9-2B67EAB3FF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 dirty="0"/>
              <a:t>Kliknij, aby edytować style wzorca tekstu</a:t>
            </a:r>
          </a:p>
          <a:p>
            <a:pPr lvl="1"/>
            <a:r>
              <a:rPr lang="pl-PL" dirty="0"/>
              <a:t>Drugi poziom</a:t>
            </a:r>
          </a:p>
          <a:p>
            <a:pPr lvl="2"/>
            <a:r>
              <a:rPr lang="pl-PL" dirty="0"/>
              <a:t>Trzeci poziom</a:t>
            </a:r>
          </a:p>
          <a:p>
            <a:pPr lvl="3"/>
            <a:r>
              <a:rPr lang="pl-PL" dirty="0"/>
              <a:t>Czwarty poziom</a:t>
            </a:r>
          </a:p>
          <a:p>
            <a:pPr lvl="4"/>
            <a:r>
              <a:rPr lang="pl-PL" dirty="0"/>
              <a:t>Piąty poziom</a:t>
            </a:r>
            <a:endParaRPr lang="ru-RU" dirty="0"/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79462723-6827-58A6-B070-CB875D3575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9C72B4F-83BF-4A0A-B838-8143717F8FD1}" type="datetimeFigureOut">
              <a:rPr lang="ru-RU" smtClean="0"/>
              <a:t>05.06.2025</a:t>
            </a:fld>
            <a:endParaRPr lang="ru-RU" dirty="0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0376F6DD-6A44-A59C-AF49-06388FDC1F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947F467B-4B31-8C33-387C-D3463BC708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ru-RU" dirty="0"/>
              <a:t>1</a:t>
            </a:r>
          </a:p>
        </p:txBody>
      </p:sp>
      <p:pic>
        <p:nvPicPr>
          <p:cNvPr id="1026" name="Picture 2" descr="Poczta | Akademia WIT :: Welcome to Poczta | Akademia WIT">
            <a:extLst>
              <a:ext uri="{FF2B5EF4-FFF2-40B4-BE49-F238E27FC236}">
                <a16:creationId xmlns:a16="http://schemas.microsoft.com/office/drawing/2014/main" id="{956F6394-B60D-83C9-EC37-C9EFFD70AA8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3773" y="180935"/>
            <a:ext cx="2447163" cy="1000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Prostokąt: zaokrąglone rogi 6">
            <a:extLst>
              <a:ext uri="{FF2B5EF4-FFF2-40B4-BE49-F238E27FC236}">
                <a16:creationId xmlns:a16="http://schemas.microsoft.com/office/drawing/2014/main" id="{23265768-3A6F-FCCC-500C-41033FF0CF95}"/>
              </a:ext>
            </a:extLst>
          </p:cNvPr>
          <p:cNvSpPr/>
          <p:nvPr userDrawn="1"/>
        </p:nvSpPr>
        <p:spPr>
          <a:xfrm>
            <a:off x="11734800" y="1909865"/>
            <a:ext cx="1170432" cy="3338512"/>
          </a:xfrm>
          <a:prstGeom prst="roundRect">
            <a:avLst/>
          </a:prstGeom>
          <a:solidFill>
            <a:srgbClr val="A2131B"/>
          </a:solidFill>
          <a:ln>
            <a:solidFill>
              <a:srgbClr val="A2131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173082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Times New Roman" panose="02020603050405020304" pitchFamily="18" charset="0"/>
          <a:ea typeface="+mj-ea"/>
          <a:cs typeface="Times New Roman" panose="02020603050405020304" pitchFamily="18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9C527AC-F0DA-D368-1B77-77D61E40DC3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Muzea</a:t>
            </a:r>
            <a:r>
              <a:rPr lang="en-US" dirty="0"/>
              <a:t> </a:t>
            </a:r>
            <a:r>
              <a:rPr lang="en-US" dirty="0" err="1"/>
              <a:t>Warszawy</a:t>
            </a:r>
            <a:endParaRPr lang="ru-RU" dirty="0"/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17D72731-B773-B97A-C04D-83FAD15E29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8000" y="5735637"/>
            <a:ext cx="9144000" cy="1655762"/>
          </a:xfrm>
        </p:spPr>
        <p:txBody>
          <a:bodyPr>
            <a:normAutofit/>
          </a:bodyPr>
          <a:lstStyle/>
          <a:p>
            <a:pPr algn="r"/>
            <a:r>
              <a:rPr lang="en-US" dirty="0"/>
              <a:t>The Project authors ✒️: </a:t>
            </a:r>
          </a:p>
          <a:p>
            <a:pPr algn="r"/>
            <a:r>
              <a:rPr lang="en-US" dirty="0"/>
              <a:t>Ivan Ihnatsenkau 21595 </a:t>
            </a:r>
            <a:r>
              <a:rPr lang="ru-RU" dirty="0"/>
              <a:t>🐸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1025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5B045D-3DAD-29F2-D89B-617C5FBCE9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7DE57DE-34AC-4403-1CF7-958D049B7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muzeów względem średniej</a:t>
            </a:r>
            <a:endParaRPr lang="ru-RU" dirty="0"/>
          </a:p>
        </p:txBody>
      </p:sp>
      <p:pic>
        <p:nvPicPr>
          <p:cNvPr id="6" name="Объект 5" descr="Изображение выглядит как текст, карта, диаграмма, атлас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063625BB-000B-2AE1-A0F1-D51A51DDEC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9358" y="1825625"/>
            <a:ext cx="6153283" cy="4351338"/>
          </a:xfrm>
        </p:spPr>
      </p:pic>
    </p:spTree>
    <p:extLst>
      <p:ext uri="{BB962C8B-B14F-4D97-AF65-F5344CB8AC3E}">
        <p14:creationId xmlns:p14="http://schemas.microsoft.com/office/powerpoint/2010/main" val="15454591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5338C2-7BB6-0A2D-69FE-6E2E911F26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1AC8AC4-B565-20DA-5092-C8E8F4E74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Graficzny</a:t>
            </a:r>
            <a:r>
              <a:rPr lang="en-US" dirty="0"/>
              <a:t> </a:t>
            </a:r>
            <a:r>
              <a:rPr lang="en-US" dirty="0" err="1"/>
              <a:t>interfejs</a:t>
            </a:r>
            <a:r>
              <a:rPr lang="en-US" dirty="0"/>
              <a:t> </a:t>
            </a:r>
            <a:r>
              <a:rPr lang="en-US" dirty="0" err="1"/>
              <a:t>dzielnic</a:t>
            </a:r>
            <a:endParaRPr lang="en-US" dirty="0"/>
          </a:p>
        </p:txBody>
      </p:sp>
      <p:pic>
        <p:nvPicPr>
          <p:cNvPr id="6" name="Объект 5" descr="Изображение выглядит как текст, снимок экрана, небо, колонна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D8F9EB0D-9BC8-4E9E-E249-3CE5936CE8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8548" y="1825625"/>
            <a:ext cx="8814903" cy="4351338"/>
          </a:xfrm>
        </p:spPr>
      </p:pic>
    </p:spTree>
    <p:extLst>
      <p:ext uri="{BB962C8B-B14F-4D97-AF65-F5344CB8AC3E}">
        <p14:creationId xmlns:p14="http://schemas.microsoft.com/office/powerpoint/2010/main" val="31094604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14259F-EC92-FCA2-9A6B-999DC4E473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AF100EA-68EC-F8DF-F248-C0F5D3507B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Graficzny</a:t>
            </a:r>
            <a:r>
              <a:rPr lang="en-US" dirty="0"/>
              <a:t> </a:t>
            </a:r>
            <a:r>
              <a:rPr lang="en-US" dirty="0" err="1"/>
              <a:t>interfejs</a:t>
            </a:r>
            <a:r>
              <a:rPr lang="en-US" dirty="0"/>
              <a:t> </a:t>
            </a:r>
            <a:r>
              <a:rPr lang="en-US" dirty="0" err="1"/>
              <a:t>muzeów</a:t>
            </a:r>
            <a:endParaRPr lang="en-US" dirty="0"/>
          </a:p>
        </p:txBody>
      </p:sp>
      <p:pic>
        <p:nvPicPr>
          <p:cNvPr id="6" name="Объект 5" descr="Изображение выглядит как текст, снимок экрана, программное обеспечение, Значок на компьютере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E89DAC04-4537-4507-7F0C-0A7F03580C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9413" y="1825625"/>
            <a:ext cx="8653173" cy="4351338"/>
          </a:xfrm>
        </p:spPr>
      </p:pic>
    </p:spTree>
    <p:extLst>
      <p:ext uri="{BB962C8B-B14F-4D97-AF65-F5344CB8AC3E}">
        <p14:creationId xmlns:p14="http://schemas.microsoft.com/office/powerpoint/2010/main" val="13652373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FDEF373-D5C3-469C-E129-F3CA77737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Rozw</a:t>
            </a:r>
            <a:r>
              <a:rPr lang="pl-PL" dirty="0" err="1"/>
              <a:t>ój</a:t>
            </a:r>
            <a:r>
              <a:rPr lang="pl-PL" dirty="0"/>
              <a:t> projektu.</a:t>
            </a:r>
            <a:endParaRPr lang="ru-RU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25B08330-32FE-064E-FEA9-80F91EB65E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pl-PL" b="1" dirty="0"/>
              <a:t>Możliwości dalszego rozwoju projektu: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l-PL" dirty="0"/>
              <a:t>🗺️ </a:t>
            </a:r>
            <a:r>
              <a:rPr lang="pl-PL" b="1" dirty="0"/>
              <a:t>Interaktywne trasy muzealne</a:t>
            </a:r>
            <a:r>
              <a:rPr lang="pl-PL" dirty="0"/>
              <a:t> — dostosowane do zainteresowań użytkowników i czasu zwiedzania.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l-PL" dirty="0"/>
              <a:t>⭐ </a:t>
            </a:r>
            <a:r>
              <a:rPr lang="pl-PL" b="1" dirty="0"/>
              <a:t>System opinii i ocen</a:t>
            </a:r>
            <a:r>
              <a:rPr lang="pl-PL" dirty="0"/>
              <a:t> — aby użytkownicy mogli dzielić się swoimi doświadczeniami i pomagać innym w wyborze muzeów.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l-PL" dirty="0"/>
              <a:t>📱 </a:t>
            </a:r>
            <a:r>
              <a:rPr lang="pl-PL" b="1" dirty="0"/>
              <a:t>Integracja z aplikacjami mobilnymi</a:t>
            </a:r>
            <a:r>
              <a:rPr lang="pl-PL" dirty="0"/>
              <a:t> — dla łatwiejszego dostępu w terenie.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l-PL" dirty="0"/>
              <a:t>🕶️ </a:t>
            </a:r>
            <a:r>
              <a:rPr lang="pl-PL" b="1" dirty="0"/>
              <a:t>Rozszerzona rzeczywistość (AR)</a:t>
            </a:r>
            <a:r>
              <a:rPr lang="pl-PL" dirty="0"/>
              <a:t> — umożliwiająca wzbogacone zwiedzanie muzeów i okolic.</a:t>
            </a:r>
          </a:p>
        </p:txBody>
      </p:sp>
    </p:spTree>
    <p:extLst>
      <p:ext uri="{BB962C8B-B14F-4D97-AF65-F5344CB8AC3E}">
        <p14:creationId xmlns:p14="http://schemas.microsoft.com/office/powerpoint/2010/main" val="23491822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chemat blokowy: dokument 3">
            <a:extLst>
              <a:ext uri="{FF2B5EF4-FFF2-40B4-BE49-F238E27FC236}">
                <a16:creationId xmlns:a16="http://schemas.microsoft.com/office/drawing/2014/main" id="{328F10F3-C24B-E78A-D228-17FAD6051822}"/>
              </a:ext>
            </a:extLst>
          </p:cNvPr>
          <p:cNvSpPr/>
          <p:nvPr/>
        </p:nvSpPr>
        <p:spPr>
          <a:xfrm rot="16200000">
            <a:off x="-7178039" y="3037206"/>
            <a:ext cx="14356080" cy="2852736"/>
          </a:xfrm>
          <a:prstGeom prst="flowChartDocument">
            <a:avLst/>
          </a:prstGeom>
          <a:solidFill>
            <a:srgbClr val="A2131B"/>
          </a:solidFill>
          <a:ln>
            <a:solidFill>
              <a:srgbClr val="A2131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BF5C998E-5F79-A0BE-E8C0-44C93B4C7C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</a:t>
            </a:r>
            <a:r>
              <a:rPr lang="pl-PL" dirty="0" err="1"/>
              <a:t>ziękujęmy</a:t>
            </a:r>
            <a:r>
              <a:rPr lang="pl-PL" dirty="0"/>
              <a:t> za uwagę.</a:t>
            </a:r>
            <a:endParaRPr lang="ru-RU" dirty="0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1C118D0A-6FC6-7860-75E1-E17D4313B8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261083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1A63482-E2D0-FAFC-9FD7-0B4AB5FA9E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Warsaw Museum</a:t>
            </a:r>
            <a:endParaRPr lang="ru-RU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8BBE4F85-934C-6B78-86B7-AB8859F565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l-PL" dirty="0"/>
              <a:t>Celem projektu jest przechowywanie oraz udostępnianie informacji o muzeach w Warszawie, a także ułatwienie dostępu do tych danych dla użytkowników. System jest przeznaczony dla turystów, studentów i badaczy zainteresowanych dziedzictwem kulturowym miasta</a:t>
            </a:r>
            <a:r>
              <a:rPr lang="en-US" dirty="0"/>
              <a:t>. 🏛️</a:t>
            </a:r>
          </a:p>
          <a:p>
            <a:pPr marL="0" indent="0">
              <a:buNone/>
            </a:pPr>
            <a:r>
              <a:rPr lang="pl-PL" dirty="0"/>
              <a:t>Dane zostały pozyskane za pomocą QGIS. </a:t>
            </a:r>
            <a:endParaRPr lang="en-US" dirty="0"/>
          </a:p>
          <a:p>
            <a:pPr marL="0" indent="0">
              <a:buNone/>
            </a:pPr>
            <a:r>
              <a:rPr lang="pl-PL" dirty="0"/>
              <a:t>Czyszczenie danych zostało przeprowadzone w języku </a:t>
            </a:r>
            <a:r>
              <a:rPr lang="pl-PL" dirty="0" err="1"/>
              <a:t>Python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dirty="0"/>
              <a:t>I</a:t>
            </a:r>
            <a:r>
              <a:rPr lang="pl-PL" dirty="0" err="1"/>
              <a:t>ch</a:t>
            </a:r>
            <a:r>
              <a:rPr lang="pl-PL" dirty="0"/>
              <a:t> analiza została wykonana w bazie danych </a:t>
            </a:r>
            <a:r>
              <a:rPr lang="pl-PL" dirty="0" err="1"/>
              <a:t>PostgreSQL</a:t>
            </a:r>
            <a:r>
              <a:rPr lang="pl-PL" dirty="0"/>
              <a:t>. </a:t>
            </a:r>
            <a:endParaRPr lang="en-US" dirty="0"/>
          </a:p>
          <a:p>
            <a:pPr marL="0" indent="0">
              <a:buNone/>
            </a:pPr>
            <a:r>
              <a:rPr lang="pl-PL" dirty="0"/>
              <a:t>Do stworzenia interfejsu graficznego wykorzystano środowisko Microsoft Access.</a:t>
            </a:r>
            <a:endParaRPr lang="ru-RU" dirty="0"/>
          </a:p>
        </p:txBody>
      </p:sp>
      <p:pic>
        <p:nvPicPr>
          <p:cNvPr id="2057" name="Picture 9" descr="PostgreSQL - Wikipedia">
            <a:extLst>
              <a:ext uri="{FF2B5EF4-FFF2-40B4-BE49-F238E27FC236}">
                <a16:creationId xmlns:a16="http://schemas.microsoft.com/office/drawing/2014/main" id="{6E3A9F23-3E24-5C71-45D4-E6E0EED2CE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4801" y="4565082"/>
            <a:ext cx="379479" cy="391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9" name="Picture 21" descr="Python (programming language) - Wikipedia">
            <a:extLst>
              <a:ext uri="{FF2B5EF4-FFF2-40B4-BE49-F238E27FC236}">
                <a16:creationId xmlns:a16="http://schemas.microsoft.com/office/drawing/2014/main" id="{D3008A3B-BEBB-B5A0-274F-4873A29158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7621" y="4063039"/>
            <a:ext cx="343382" cy="377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D14FAA82-F5E4-1D42-63DA-C4A83C239A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5536" y="3535665"/>
            <a:ext cx="365125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Microsoft Access – Wikipedia, wolna encyklopedia">
            <a:extLst>
              <a:ext uri="{FF2B5EF4-FFF2-40B4-BE49-F238E27FC236}">
                <a16:creationId xmlns:a16="http://schemas.microsoft.com/office/drawing/2014/main" id="{5D23C733-0964-0231-5764-30EAECAC6D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1481" y="5475728"/>
            <a:ext cx="389038" cy="380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58413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03BE2722-3DAE-6B40-DD12-FC3B599CB1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491277"/>
            <a:ext cx="3932237" cy="4940003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</a:t>
            </a:r>
            <a:r>
              <a:rPr lang="pl-PL" dirty="0" err="1"/>
              <a:t>useum</a:t>
            </a:r>
            <a:r>
              <a:rPr lang="pl-PL" dirty="0"/>
              <a:t> – Muzea 🏛️</a:t>
            </a:r>
          </a:p>
          <a:p>
            <a:r>
              <a:rPr lang="pl-PL" dirty="0"/>
              <a:t>Podstawowe informacje o muzeach: ID, nazwa, ocena, cena biletu 🎟️, opis, ranking i czy ocena jest powyżej średniej ✔️.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l-PL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 err="1"/>
              <a:t>district</a:t>
            </a:r>
            <a:r>
              <a:rPr lang="pl-PL" dirty="0"/>
              <a:t> – Dzielnice 🏙️</a:t>
            </a:r>
            <a:endParaRPr lang="en-US" dirty="0"/>
          </a:p>
          <a:p>
            <a:r>
              <a:rPr lang="pl-PL" dirty="0"/>
              <a:t>Dane o dzielnicach Warszawy: ID, nazwa oraz liczba muzeów w każdej dzielnicy.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l-PL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 err="1"/>
              <a:t>city</a:t>
            </a:r>
            <a:r>
              <a:rPr lang="pl-PL" dirty="0"/>
              <a:t> – Miasto 🌆</a:t>
            </a:r>
          </a:p>
          <a:p>
            <a:r>
              <a:rPr lang="pl-PL" dirty="0"/>
              <a:t>Informacje przestrzenne o mieście: ID i geograficzna reprezentacja w formacie WKT.</a:t>
            </a:r>
            <a:endParaRPr lang="ru-RU" dirty="0"/>
          </a:p>
        </p:txBody>
      </p:sp>
      <p:sp>
        <p:nvSpPr>
          <p:cNvPr id="20" name="Tytuł 1">
            <a:extLst>
              <a:ext uri="{FF2B5EF4-FFF2-40B4-BE49-F238E27FC236}">
                <a16:creationId xmlns:a16="http://schemas.microsoft.com/office/drawing/2014/main" id="{87E6FA90-B8B8-A48B-1AEB-FAA54F847CB6}"/>
              </a:ext>
            </a:extLst>
          </p:cNvPr>
          <p:cNvSpPr txBox="1">
            <a:spLocks/>
          </p:cNvSpPr>
          <p:nvPr/>
        </p:nvSpPr>
        <p:spPr>
          <a:xfrm>
            <a:off x="839788" y="3810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en-US" sz="4400" dirty="0"/>
              <a:t>Diagram </a:t>
            </a:r>
            <a:r>
              <a:rPr lang="en-US" sz="4400" dirty="0" err="1"/>
              <a:t>Encji</a:t>
            </a:r>
            <a:endParaRPr lang="ru-RU" sz="4400" dirty="0"/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69E82970-7C2E-DC87-7D04-112941408C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83188" y="2371544"/>
            <a:ext cx="6172200" cy="2105386"/>
          </a:xfrm>
        </p:spPr>
      </p:pic>
    </p:spTree>
    <p:extLst>
      <p:ext uri="{BB962C8B-B14F-4D97-AF65-F5344CB8AC3E}">
        <p14:creationId xmlns:p14="http://schemas.microsoft.com/office/powerpoint/2010/main" val="30808957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9FC2D1-44C5-8739-1A17-ABEF6CC3F2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0844DD48-4A49-D97D-E416-D4153714EC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491277"/>
            <a:ext cx="3932237" cy="4940003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pl-PL" dirty="0"/>
              <a:t>Jedna tabela zawiera wszystkie niezbędne informacje o muzeach Warszawy, w tym dodatkową kolumnę </a:t>
            </a:r>
            <a:r>
              <a:rPr lang="en-US" b="1" dirty="0"/>
              <a:t>r</a:t>
            </a:r>
            <a:r>
              <a:rPr lang="pl-PL" b="1" dirty="0" err="1"/>
              <a:t>ating</a:t>
            </a:r>
            <a:r>
              <a:rPr lang="pl-PL" dirty="0"/>
              <a:t>, która została obliczona na podstawie </a:t>
            </a:r>
            <a:r>
              <a:rPr lang="pl-PL" dirty="0" err="1"/>
              <a:t>kwantyli</a:t>
            </a:r>
            <a:r>
              <a:rPr lang="en-US" dirty="0"/>
              <a:t> </a:t>
            </a:r>
            <a:r>
              <a:rPr lang="en-US" dirty="0" err="1"/>
              <a:t>oraz</a:t>
            </a:r>
            <a:r>
              <a:rPr lang="en-US" dirty="0"/>
              <a:t> is </a:t>
            </a:r>
            <a:r>
              <a:rPr lang="en-US" b="1" dirty="0"/>
              <a:t>above Average</a:t>
            </a:r>
            <a:r>
              <a:rPr lang="en-US" dirty="0"/>
              <a:t>,</a:t>
            </a:r>
            <a:r>
              <a:rPr lang="pl-PL" dirty="0"/>
              <a:t> która została obliczona na podstawie średniej ceny </a:t>
            </a:r>
            <a:r>
              <a:rPr lang="pl-PL" dirty="0" err="1"/>
              <a:t>biltów</a:t>
            </a:r>
            <a:r>
              <a:rPr lang="en-US" dirty="0"/>
              <a:t> </a:t>
            </a:r>
            <a:r>
              <a:rPr lang="pl-PL" dirty="0"/>
              <a:t>.</a:t>
            </a:r>
          </a:p>
          <a:p>
            <a:r>
              <a:rPr lang="pl-PL" dirty="0"/>
              <a:t>Druga tabela przechowuje liczbę muzeów w danej dzielnicy, obliczoną na podstawie danych </a:t>
            </a:r>
            <a:r>
              <a:rPr lang="en-US" dirty="0"/>
              <a:t>QGIS</a:t>
            </a:r>
            <a:r>
              <a:rPr lang="pl-PL" dirty="0"/>
              <a:t>.</a:t>
            </a:r>
            <a:endParaRPr lang="en-US" dirty="0"/>
          </a:p>
          <a:p>
            <a:endParaRPr lang="en-US" dirty="0"/>
          </a:p>
          <a:p>
            <a:r>
              <a:rPr lang="pl-PL" dirty="0"/>
              <a:t>Także są z kolumną geometryczną reprezentującą obszary </a:t>
            </a:r>
            <a:r>
              <a:rPr lang="pl-PL" dirty="0" err="1"/>
              <a:t>multipolygonów</a:t>
            </a:r>
            <a:r>
              <a:rPr lang="pl-PL" dirty="0"/>
              <a:t> i punkty.</a:t>
            </a:r>
            <a:endParaRPr lang="ru-RU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ru-RU" dirty="0"/>
          </a:p>
          <a:p>
            <a:endParaRPr lang="ru-RU" dirty="0"/>
          </a:p>
          <a:p>
            <a:endParaRPr lang="ru-RU" dirty="0"/>
          </a:p>
        </p:txBody>
      </p:sp>
      <p:sp>
        <p:nvSpPr>
          <p:cNvPr id="20" name="Tytuł 1">
            <a:extLst>
              <a:ext uri="{FF2B5EF4-FFF2-40B4-BE49-F238E27FC236}">
                <a16:creationId xmlns:a16="http://schemas.microsoft.com/office/drawing/2014/main" id="{8E2FAE94-9BB6-C6E0-B888-5532758F7C0D}"/>
              </a:ext>
            </a:extLst>
          </p:cNvPr>
          <p:cNvSpPr txBox="1">
            <a:spLocks/>
          </p:cNvSpPr>
          <p:nvPr/>
        </p:nvSpPr>
        <p:spPr>
          <a:xfrm>
            <a:off x="839788" y="3810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pl-PL" sz="4400" dirty="0"/>
              <a:t>Dane przechowywane</a:t>
            </a:r>
            <a:endParaRPr lang="ru-RU" sz="4400" dirty="0"/>
          </a:p>
        </p:txBody>
      </p:sp>
      <p:sp>
        <p:nvSpPr>
          <p:cNvPr id="14" name="pole tekstowe 13">
            <a:extLst>
              <a:ext uri="{FF2B5EF4-FFF2-40B4-BE49-F238E27FC236}">
                <a16:creationId xmlns:a16="http://schemas.microsoft.com/office/drawing/2014/main" id="{188EB74F-ED2B-FE40-F9CC-AE88FC3BFB12}"/>
              </a:ext>
            </a:extLst>
          </p:cNvPr>
          <p:cNvSpPr txBox="1"/>
          <p:nvPr/>
        </p:nvSpPr>
        <p:spPr>
          <a:xfrm>
            <a:off x="7981949" y="3537767"/>
            <a:ext cx="6659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or</a:t>
            </a:r>
            <a:endParaRPr lang="ru-RU" sz="3200" dirty="0"/>
          </a:p>
        </p:txBody>
      </p:sp>
      <p:pic>
        <p:nvPicPr>
          <p:cNvPr id="29" name="Объект 5">
            <a:extLst>
              <a:ext uri="{FF2B5EF4-FFF2-40B4-BE49-F238E27FC236}">
                <a16:creationId xmlns:a16="http://schemas.microsoft.com/office/drawing/2014/main" id="{143F22C9-85B6-799B-1757-C3CD136402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22899" y="1491277"/>
            <a:ext cx="6172200" cy="1678405"/>
          </a:xfrm>
        </p:spPr>
      </p:pic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D2FBA080-35CB-B7D4-C25B-1E8AF17DD7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9405" y="4191178"/>
            <a:ext cx="6191027" cy="1678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2430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27328D-BAED-CCBA-274A-274F4615AA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99CCF435-B18A-386C-7C1F-334E29AB56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491277"/>
            <a:ext cx="3932237" cy="4940003"/>
          </a:xfrm>
        </p:spPr>
        <p:txBody>
          <a:bodyPr>
            <a:normAutofit/>
          </a:bodyPr>
          <a:lstStyle/>
          <a:p>
            <a:r>
              <a:rPr lang="pl-PL" dirty="0"/>
              <a:t>Zapytanie zawiera logikę do określenia, które muzeum znajduje się w której dzielnicy. Do tego wykorzystano dodatkowe rozszerzenie </a:t>
            </a:r>
            <a:r>
              <a:rPr lang="pl-PL" dirty="0" err="1"/>
              <a:t>PostgreSQL</a:t>
            </a:r>
            <a:r>
              <a:rPr lang="pl-PL" dirty="0"/>
              <a:t> — </a:t>
            </a:r>
            <a:r>
              <a:rPr lang="pl-PL" b="1" dirty="0" err="1"/>
              <a:t>PostGIS</a:t>
            </a:r>
            <a:r>
              <a:rPr lang="pl-PL" dirty="0"/>
              <a:t>, które umożliwia operacje na danych przestrzennych.</a:t>
            </a:r>
            <a:endParaRPr lang="ru-RU" dirty="0"/>
          </a:p>
        </p:txBody>
      </p:sp>
      <p:sp>
        <p:nvSpPr>
          <p:cNvPr id="20" name="Tytuł 1">
            <a:extLst>
              <a:ext uri="{FF2B5EF4-FFF2-40B4-BE49-F238E27FC236}">
                <a16:creationId xmlns:a16="http://schemas.microsoft.com/office/drawing/2014/main" id="{C1A944BA-7179-D51B-0F7B-AD6EB5EC2676}"/>
              </a:ext>
            </a:extLst>
          </p:cNvPr>
          <p:cNvSpPr txBox="1">
            <a:spLocks/>
          </p:cNvSpPr>
          <p:nvPr/>
        </p:nvSpPr>
        <p:spPr>
          <a:xfrm>
            <a:off x="839788" y="3810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pl-PL" sz="4400" dirty="0" err="1"/>
              <a:t>Museum</a:t>
            </a:r>
            <a:r>
              <a:rPr lang="ru-RU" sz="4400" dirty="0"/>
              <a:t>_</a:t>
            </a:r>
            <a:r>
              <a:rPr lang="en-US" sz="4400" dirty="0" err="1"/>
              <a:t>of_district</a:t>
            </a:r>
            <a:endParaRPr lang="ru-RU" sz="4400" dirty="0"/>
          </a:p>
        </p:txBody>
      </p:sp>
      <p:sp>
        <p:nvSpPr>
          <p:cNvPr id="14" name="pole tekstowe 13">
            <a:extLst>
              <a:ext uri="{FF2B5EF4-FFF2-40B4-BE49-F238E27FC236}">
                <a16:creationId xmlns:a16="http://schemas.microsoft.com/office/drawing/2014/main" id="{4217F004-6E65-EC5E-03B0-1E90FAC160D7}"/>
              </a:ext>
            </a:extLst>
          </p:cNvPr>
          <p:cNvSpPr txBox="1"/>
          <p:nvPr/>
        </p:nvSpPr>
        <p:spPr>
          <a:xfrm>
            <a:off x="7952766" y="3713222"/>
            <a:ext cx="5124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/</a:t>
            </a:r>
            <a:endParaRPr lang="ru-RU" sz="3200" dirty="0"/>
          </a:p>
        </p:txBody>
      </p:sp>
      <p:pic>
        <p:nvPicPr>
          <p:cNvPr id="6" name="Объект 5" descr="Изображение выглядит как текст, снимок экрана, программное обеспечение, Шрифт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2B766464-F6B7-79B8-90C2-82950351FC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188" y="2099754"/>
            <a:ext cx="6172200" cy="2648967"/>
          </a:xfrm>
        </p:spPr>
      </p:pic>
    </p:spTree>
    <p:extLst>
      <p:ext uri="{BB962C8B-B14F-4D97-AF65-F5344CB8AC3E}">
        <p14:creationId xmlns:p14="http://schemas.microsoft.com/office/powerpoint/2010/main" val="40733596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3B888C-59CB-2456-3FAC-71ADBC09EA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7E9C063A-0F61-BED5-FE6E-46342D0EBF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491277"/>
            <a:ext cx="3932237" cy="4940003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pl-PL" dirty="0"/>
              <a:t>Zapytanie wprowadza do tabeli </a:t>
            </a:r>
            <a:r>
              <a:rPr lang="en-US" dirty="0" err="1"/>
              <a:t>museum_of_district</a:t>
            </a:r>
            <a:r>
              <a:rPr lang="pl-PL" dirty="0"/>
              <a:t> informacje o liczbie muzeów oraz ich identyfikatory</a:t>
            </a:r>
            <a:r>
              <a:rPr lang="en-US" dirty="0"/>
              <a:t> </a:t>
            </a:r>
            <a:r>
              <a:rPr lang="pl-PL" dirty="0"/>
              <a:t>przypisane do poszczególnych dzielnic.</a:t>
            </a:r>
          </a:p>
          <a:p>
            <a:r>
              <a:rPr lang="pl-PL" dirty="0"/>
              <a:t>Następnie wyciągane są muzea, które nie mają przypisanego żadnego dzielnicy (liczba muzeów równa zero) i łączone są za pomocą </a:t>
            </a:r>
            <a:r>
              <a:rPr lang="en-US" dirty="0"/>
              <a:t>UNION</a:t>
            </a:r>
            <a:r>
              <a:rPr lang="pl-PL" dirty="0"/>
              <a:t>.</a:t>
            </a:r>
          </a:p>
        </p:txBody>
      </p:sp>
      <p:sp>
        <p:nvSpPr>
          <p:cNvPr id="20" name="Tytuł 1">
            <a:extLst>
              <a:ext uri="{FF2B5EF4-FFF2-40B4-BE49-F238E27FC236}">
                <a16:creationId xmlns:a16="http://schemas.microsoft.com/office/drawing/2014/main" id="{8BEA2C16-DE0C-A036-BFEF-32B57FDFC2A3}"/>
              </a:ext>
            </a:extLst>
          </p:cNvPr>
          <p:cNvSpPr txBox="1">
            <a:spLocks/>
          </p:cNvSpPr>
          <p:nvPr/>
        </p:nvSpPr>
        <p:spPr>
          <a:xfrm>
            <a:off x="839788" y="3810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en-US" sz="4400" dirty="0" err="1"/>
              <a:t>Number_of_museum</a:t>
            </a:r>
            <a:endParaRPr lang="ru-RU" sz="4400" dirty="0"/>
          </a:p>
        </p:txBody>
      </p:sp>
      <p:sp>
        <p:nvSpPr>
          <p:cNvPr id="14" name="pole tekstowe 13">
            <a:extLst>
              <a:ext uri="{FF2B5EF4-FFF2-40B4-BE49-F238E27FC236}">
                <a16:creationId xmlns:a16="http://schemas.microsoft.com/office/drawing/2014/main" id="{FE212B67-62C9-C945-A45D-88FCA64BE6D0}"/>
              </a:ext>
            </a:extLst>
          </p:cNvPr>
          <p:cNvSpPr txBox="1"/>
          <p:nvPr/>
        </p:nvSpPr>
        <p:spPr>
          <a:xfrm>
            <a:off x="7952766" y="3713222"/>
            <a:ext cx="5124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/</a:t>
            </a:r>
            <a:endParaRPr lang="ru-RU" sz="3200" dirty="0"/>
          </a:p>
        </p:txBody>
      </p:sp>
      <p:pic>
        <p:nvPicPr>
          <p:cNvPr id="7" name="Объект 6" descr="Изображение выглядит как текст, снимок экрана, программное обеспечение, дисплей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624E509A-0AFA-0965-2813-8CF35C64D6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188" y="1569830"/>
            <a:ext cx="6172200" cy="3708814"/>
          </a:xfrm>
        </p:spPr>
      </p:pic>
    </p:spTree>
    <p:extLst>
      <p:ext uri="{BB962C8B-B14F-4D97-AF65-F5344CB8AC3E}">
        <p14:creationId xmlns:p14="http://schemas.microsoft.com/office/powerpoint/2010/main" val="4701201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DF26D2-C999-FBE5-BEA4-8D615303D6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D7039EA-B1C6-9C59-B510-55929C8009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Muzea w Warszawie</a:t>
            </a:r>
            <a:endParaRPr lang="ru-RU" dirty="0"/>
          </a:p>
        </p:txBody>
      </p:sp>
      <p:pic>
        <p:nvPicPr>
          <p:cNvPr id="7" name="Объект 6" descr="Изображение выглядит как текст, карта, атлас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F74C090E-D71E-AE43-F726-38F772B919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9358" y="1825625"/>
            <a:ext cx="6153283" cy="4351338"/>
          </a:xfrm>
        </p:spPr>
      </p:pic>
    </p:spTree>
    <p:extLst>
      <p:ext uri="{BB962C8B-B14F-4D97-AF65-F5344CB8AC3E}">
        <p14:creationId xmlns:p14="http://schemas.microsoft.com/office/powerpoint/2010/main" val="9548421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6A4117-33E2-3489-6E73-29448B4333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EE3413E-4679-9881-D1A0-69E7F6983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Liczba</a:t>
            </a:r>
            <a:r>
              <a:rPr lang="en-US" dirty="0"/>
              <a:t> </a:t>
            </a:r>
            <a:r>
              <a:rPr lang="en-US" dirty="0" err="1"/>
              <a:t>muzeów</a:t>
            </a:r>
            <a:r>
              <a:rPr lang="en-US" dirty="0"/>
              <a:t> w </a:t>
            </a:r>
            <a:r>
              <a:rPr lang="en-US" dirty="0" err="1"/>
              <a:t>dzielnicach</a:t>
            </a:r>
            <a:endParaRPr lang="ru-RU" dirty="0"/>
          </a:p>
        </p:txBody>
      </p:sp>
      <p:pic>
        <p:nvPicPr>
          <p:cNvPr id="11" name="Объект 10" descr="Изображение выглядит как текст, диаграмма, снимок экрана, карта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F72BBA59-7783-AED8-C3AD-06C89F9B98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9358" y="1825625"/>
            <a:ext cx="6153283" cy="4351338"/>
          </a:xfrm>
        </p:spPr>
      </p:pic>
    </p:spTree>
    <p:extLst>
      <p:ext uri="{BB962C8B-B14F-4D97-AF65-F5344CB8AC3E}">
        <p14:creationId xmlns:p14="http://schemas.microsoft.com/office/powerpoint/2010/main" val="1082039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D9725DB-C23F-2590-2421-46C7B5B08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Muzea</a:t>
            </a:r>
            <a:r>
              <a:rPr lang="en-US" dirty="0"/>
              <a:t> </a:t>
            </a:r>
            <a:r>
              <a:rPr lang="en-US" dirty="0" err="1"/>
              <a:t>kategorii</a:t>
            </a:r>
            <a:r>
              <a:rPr lang="en-US" dirty="0"/>
              <a:t> A </a:t>
            </a:r>
            <a:endParaRPr lang="ru-RU" dirty="0"/>
          </a:p>
        </p:txBody>
      </p:sp>
      <p:pic>
        <p:nvPicPr>
          <p:cNvPr id="7" name="Объект 6" descr="Изображение выглядит как текст, карта, диаграмма, атлас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A7A3E7DB-48CE-F338-C99D-5748895907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9358" y="1825625"/>
            <a:ext cx="6153283" cy="4351338"/>
          </a:xfrm>
        </p:spPr>
      </p:pic>
    </p:spTree>
    <p:extLst>
      <p:ext uri="{BB962C8B-B14F-4D97-AF65-F5344CB8AC3E}">
        <p14:creationId xmlns:p14="http://schemas.microsoft.com/office/powerpoint/2010/main" val="631024575"/>
      </p:ext>
    </p:extLst>
  </p:cSld>
  <p:clrMapOvr>
    <a:masterClrMapping/>
  </p:clrMapOvr>
</p:sld>
</file>

<file path=ppt/theme/theme1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Pakiet 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Pakiet 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0C11B7AEBC920449BB59E9F3D4B36B98" ma:contentTypeVersion="15" ma:contentTypeDescription="Utwórz nowy dokument." ma:contentTypeScope="" ma:versionID="92e9b652326fbc919b599175afdf12ab">
  <xsd:schema xmlns:xsd="http://www.w3.org/2001/XMLSchema" xmlns:xs="http://www.w3.org/2001/XMLSchema" xmlns:p="http://schemas.microsoft.com/office/2006/metadata/properties" xmlns:ns3="1d6cc763-4052-42c7-b07e-d629a6f59468" xmlns:ns4="2f4616ae-0b83-4d53-a337-3109c52ddbcb" targetNamespace="http://schemas.microsoft.com/office/2006/metadata/properties" ma:root="true" ma:fieldsID="88ab04afd05fb40e34ee946a883eaf64" ns3:_="" ns4:_="">
    <xsd:import namespace="1d6cc763-4052-42c7-b07e-d629a6f59468"/>
    <xsd:import namespace="2f4616ae-0b83-4d53-a337-3109c52ddbcb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OCR" minOccurs="0"/>
                <xsd:element ref="ns4:MediaServiceGenerationTime" minOccurs="0"/>
                <xsd:element ref="ns4:MediaServiceEventHashCode" minOccurs="0"/>
                <xsd:element ref="ns4:_activity" minOccurs="0"/>
                <xsd:element ref="ns4:MediaServiceSearchProperties" minOccurs="0"/>
                <xsd:element ref="ns4:MediaServiceObjectDetectorVersions" minOccurs="0"/>
                <xsd:element ref="ns4:MediaServiceDateTaken" minOccurs="0"/>
                <xsd:element ref="ns4:MediaServiceSystemTags" minOccurs="0"/>
                <xsd:element ref="ns4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d6cc763-4052-42c7-b07e-d629a6f59468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Udostępniani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Udostępnione dla — szczegóły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krót wskazówki dotyczącej udostępniania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f4616ae-0b83-4d53-a337-3109c52ddbc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_activity" ma:index="17" nillable="true" ma:displayName="_activity" ma:hidden="true" ma:internalName="_activity">
      <xsd:simpleType>
        <xsd:restriction base="dms:Note"/>
      </xsd:simpleType>
    </xsd:element>
    <xsd:element name="MediaServiceSearchProperties" ma:index="18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9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2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SystemTags" ma:index="21" nillable="true" ma:displayName="MediaServiceSystemTags" ma:hidden="true" ma:internalName="MediaServiceSystemTags" ma:readOnly="true">
      <xsd:simpleType>
        <xsd:restriction base="dms:Note"/>
      </xsd:simpleType>
    </xsd:element>
    <xsd:element name="MediaLengthInSeconds" ma:index="22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 zawartości"/>
        <xsd:element ref="dc:title" minOccurs="0" maxOccurs="1" ma:index="4" ma:displayName="Tytuł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2f4616ae-0b83-4d53-a337-3109c52ddbcb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F734DF6-7096-404A-999F-2E05D727FBA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d6cc763-4052-42c7-b07e-d629a6f59468"/>
    <ds:schemaRef ds:uri="2f4616ae-0b83-4d53-a337-3109c52ddbc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A5C98E6-631A-4628-8F18-0C198290BEEA}">
  <ds:schemaRefs>
    <ds:schemaRef ds:uri="http://schemas.microsoft.com/office/2006/documentManagement/types"/>
    <ds:schemaRef ds:uri="http://purl.org/dc/dcmitype/"/>
    <ds:schemaRef ds:uri="http://schemas.microsoft.com/office/2006/metadata/properties"/>
    <ds:schemaRef ds:uri="2f4616ae-0b83-4d53-a337-3109c52ddbcb"/>
    <ds:schemaRef ds:uri="http://purl.org/dc/elements/1.1/"/>
    <ds:schemaRef ds:uri="http://schemas.microsoft.com/office/infopath/2007/PartnerControls"/>
    <ds:schemaRef ds:uri="http://purl.org/dc/terms/"/>
    <ds:schemaRef ds:uri="http://schemas.openxmlformats.org/package/2006/metadata/core-properties"/>
    <ds:schemaRef ds:uri="1d6cc763-4052-42c7-b07e-d629a6f59468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203D36D8-C261-44D5-9900-56A3A20E280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369</TotalTime>
  <Words>399</Words>
  <Application>Microsoft Office PowerPoint</Application>
  <PresentationFormat>Широкоэкранный</PresentationFormat>
  <Paragraphs>46</Paragraphs>
  <Slides>14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18" baseType="lpstr">
      <vt:lpstr>Aptos</vt:lpstr>
      <vt:lpstr>Arial</vt:lpstr>
      <vt:lpstr>Times New Roman</vt:lpstr>
      <vt:lpstr>Motyw pakietu Office</vt:lpstr>
      <vt:lpstr>Muzea Warszawy</vt:lpstr>
      <vt:lpstr>Warsaw Museum</vt:lpstr>
      <vt:lpstr>Презентация PowerPoint</vt:lpstr>
      <vt:lpstr>Презентация PowerPoint</vt:lpstr>
      <vt:lpstr>Презентация PowerPoint</vt:lpstr>
      <vt:lpstr>Презентация PowerPoint</vt:lpstr>
      <vt:lpstr>Muzea w Warszawie</vt:lpstr>
      <vt:lpstr>Liczba muzeów w dzielnicach</vt:lpstr>
      <vt:lpstr>Muzea kategorii A </vt:lpstr>
      <vt:lpstr>muzeów względem średniej</vt:lpstr>
      <vt:lpstr>Graficzny interfejs dzielnic</vt:lpstr>
      <vt:lpstr>Graficzny interfejs muzeów</vt:lpstr>
      <vt:lpstr>Rozwój projektu.</vt:lpstr>
      <vt:lpstr>Dziękujęmy za uwagę.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Ivan Ihnatsenkau</dc:creator>
  <cp:lastModifiedBy>Ivan Ihnatsenkau</cp:lastModifiedBy>
  <cp:revision>4</cp:revision>
  <dcterms:created xsi:type="dcterms:W3CDTF">2025-05-15T00:57:52Z</dcterms:created>
  <dcterms:modified xsi:type="dcterms:W3CDTF">2025-06-05T19:38:33Z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0x0101000C11B7AEBC920449BB59E9F3D4B36B98</vt:lpwstr>
  </property>
</Properties>
</file>